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9"/>
  </p:notesMasterIdLst>
  <p:sldIdLst>
    <p:sldId id="342" r:id="rId2"/>
    <p:sldId id="351" r:id="rId3"/>
    <p:sldId id="352" r:id="rId4"/>
    <p:sldId id="361" r:id="rId5"/>
    <p:sldId id="345" r:id="rId6"/>
    <p:sldId id="353" r:id="rId7"/>
    <p:sldId id="3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>
        <p:scale>
          <a:sx n="66" d="100"/>
          <a:sy n="66" d="100"/>
        </p:scale>
        <p:origin x="1301" y="4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21-May-23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ahmadjaved097/multiclass-image-classification-using-cnn" TargetMode="External"/><Relationship Id="rId2" Type="http://schemas.openxmlformats.org/officeDocument/2006/relationships/hyperlink" Target="https://www.kaggle.com/code/duynm619/vgg-kn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krishnaik06/Complete-Deep-Learning/blob/master/Image%20Classification%20Using%20SVM.ipynb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81" y="3558869"/>
            <a:ext cx="11933850" cy="705222"/>
          </a:xfrm>
        </p:spPr>
        <p:txBody>
          <a:bodyPr/>
          <a:lstStyle/>
          <a:p>
            <a:r>
              <a:rPr lang="en-US" sz="2800" dirty="0"/>
              <a:t>Alzheimer Presentation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371691"/>
            <a:ext cx="12192000" cy="1484299"/>
          </a:xfrm>
        </p:spPr>
        <p:txBody>
          <a:bodyPr/>
          <a:lstStyle/>
          <a:p>
            <a:r>
              <a:rPr lang="en-US" dirty="0"/>
              <a:t>Presented By: </a:t>
            </a:r>
          </a:p>
          <a:p>
            <a:r>
              <a:rPr lang="en-US" dirty="0"/>
              <a:t>Habiba Wael, Mariam Ahmed, Nathalie </a:t>
            </a:r>
            <a:r>
              <a:rPr lang="en-US" dirty="0" err="1"/>
              <a:t>Amgad</a:t>
            </a:r>
            <a:r>
              <a:rPr lang="en-US" dirty="0"/>
              <a:t> and Mahmoud Hossam.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This project discusses:</a:t>
            </a:r>
            <a:endParaRPr lang="en-US" sz="3200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he results of 7 different classifiers with different cases to test a model’s potential. </a:t>
            </a:r>
            <a:endParaRPr lang="en-US" dirty="0"/>
          </a:p>
          <a:p>
            <a:pPr mar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 model created is meant to classify the various images of brain scans into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      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one of the 4 classes of the Alzheimer Disease.</a:t>
            </a:r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Data Description: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 data is divided in 2 folders one for testing and the other for training, each folder is divided into 4 subfolders one for each class which are: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97782" y="3375512"/>
            <a:ext cx="3241630" cy="1721355"/>
          </a:xfrm>
        </p:spPr>
        <p:txBody>
          <a:bodyPr/>
          <a:lstStyle/>
          <a:p>
            <a:pPr marL="285750" marR="0" lvl="0" indent="-28575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Moderate Demented class.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412210" y="3411053"/>
            <a:ext cx="3367575" cy="1721355"/>
          </a:xfrm>
        </p:spPr>
        <p:txBody>
          <a:bodyPr/>
          <a:lstStyle/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Mild Demented class.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accent3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85750" marR="0" lvl="0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Very Mild Demented class.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Non-Demented class.</a:t>
            </a:r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5620ED7-9219-CEE4-7519-58E78B7CD0C9}"/>
                  </a:ext>
                </a:extLst>
              </p:cNvPr>
              <p:cNvSpPr txBox="1"/>
              <p:nvPr/>
            </p:nvSpPr>
            <p:spPr>
              <a:xfrm>
                <a:off x="3777640" y="5591821"/>
                <a:ext cx="513881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The images are grayscale images with 208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×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176 size.</a:t>
                </a:r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65620ED7-9219-CEE4-7519-58E78B7CD0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7640" y="5591821"/>
                <a:ext cx="5138817" cy="369332"/>
              </a:xfrm>
              <a:prstGeom prst="rect">
                <a:avLst/>
              </a:prstGeom>
              <a:blipFill>
                <a:blip r:embed="rId3"/>
                <a:stretch>
                  <a:fillRect l="-1068" t="-8197" b="-24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Preprocessing Steps:</a:t>
            </a:r>
            <a:endParaRPr lang="en-US" sz="3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90F77A5-9A4F-1583-1DB9-95BA90866C29}"/>
                  </a:ext>
                </a:extLst>
              </p:cNvPr>
              <p:cNvSpPr>
                <a:spLocks noGrp="1"/>
              </p:cNvSpPr>
              <p:nvPr>
                <p:ph type="body" sz="quarter" idx="28"/>
              </p:nvPr>
            </p:nvSpPr>
            <p:spPr>
              <a:xfrm>
                <a:off x="1003661" y="2890175"/>
                <a:ext cx="6888665" cy="2661539"/>
              </a:xfrm>
            </p:spPr>
            <p:txBody>
              <a:bodyPr/>
              <a:lstStyle/>
              <a:p>
                <a:pPr>
                  <a:lnSpc>
                    <a:spcPct val="107000"/>
                  </a:lnSpc>
                  <a:spcBef>
                    <a:spcPts val="0"/>
                  </a:spcBef>
                  <a:buSzPts val="1200"/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bg1"/>
                    </a:solidFill>
                    <a:effectLst/>
                    <a:latin typeface="Noto Sans Symbols"/>
                    <a:ea typeface="Noto Sans Symbols"/>
                    <a:cs typeface="Noto Sans Symbols"/>
                  </a:rPr>
                  <a:t>The images are resized to the shape of 48</a:t>
                </a:r>
                <a14:m>
                  <m:oMath xmlns:m="http://schemas.openxmlformats.org/officeDocument/2006/math">
                    <m:r>
                      <a:rPr lang="en-US" sz="1800" i="1">
                        <a:solidFill>
                          <a:schemeClr val="bg1"/>
                        </a:solidFill>
                        <a:effectLst/>
                        <a:latin typeface="Cambria Math" panose="02040503050406030204" pitchFamily="18" charset="0"/>
                        <a:ea typeface="Noto Sans Symbols"/>
                        <a:cs typeface="Noto Sans Symbols"/>
                      </a:rPr>
                      <m:t>×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  <a:effectLst/>
                    <a:latin typeface="Noto Sans Symbols"/>
                    <a:ea typeface="Noto Sans Symbols"/>
                    <a:cs typeface="Noto Sans Symbols"/>
                  </a:rPr>
                  <a:t>48. </a:t>
                </a:r>
              </a:p>
              <a:p>
                <a:pPr marR="0" lvl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bg1"/>
                    </a:solidFill>
                    <a:effectLst/>
                    <a:latin typeface="Noto Sans Symbols"/>
                    <a:ea typeface="Noto Sans Symbols"/>
                    <a:cs typeface="Noto Sans Symbols"/>
                  </a:rPr>
                  <a:t>Some other steps were done in different cases to compute variant results</a:t>
                </a:r>
              </a:p>
              <a:p>
                <a:pPr marR="0" lvl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  <a:buSzPts val="1200"/>
                  <a:buFont typeface="Courier New" panose="02070309020205020404" pitchFamily="49" charset="0"/>
                  <a:buChar char="o"/>
                </a:pPr>
                <a:r>
                  <a:rPr lang="en-US" sz="1800" dirty="0">
                    <a:solidFill>
                      <a:schemeClr val="bg1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the steps include horizontal flipping of the picture, changing the zoom range an image and changing the shear range to create different angles of the </a:t>
                </a:r>
                <a:r>
                  <a:rPr lang="en-US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</a:rPr>
                  <a:t>same image.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90F77A5-9A4F-1583-1DB9-95BA90866C2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28"/>
              </p:nvPr>
            </p:nvSpPr>
            <p:spPr>
              <a:xfrm>
                <a:off x="1003661" y="2890175"/>
                <a:ext cx="6888665" cy="2661539"/>
              </a:xfrm>
              <a:blipFill>
                <a:blip r:embed="rId2"/>
                <a:stretch>
                  <a:fillRect t="-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51989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Performance evaluation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7338F0-4299-55E6-41C7-4CD80712F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98401"/>
              </p:ext>
            </p:extLst>
          </p:nvPr>
        </p:nvGraphicFramePr>
        <p:xfrm>
          <a:off x="1528084" y="1690688"/>
          <a:ext cx="9272103" cy="4160333"/>
        </p:xfrm>
        <a:graphic>
          <a:graphicData uri="http://schemas.openxmlformats.org/drawingml/2006/table">
            <a:tbl>
              <a:tblPr bandRow="1">
                <a:tableStyleId>{46F890A9-2807-4EBB-B81D-B2AA78EC7F39}</a:tableStyleId>
              </a:tblPr>
              <a:tblGrid>
                <a:gridCol w="1374409">
                  <a:extLst>
                    <a:ext uri="{9D8B030D-6E8A-4147-A177-3AD203B41FA5}">
                      <a16:colId xmlns:a16="http://schemas.microsoft.com/office/drawing/2014/main" val="1318583178"/>
                    </a:ext>
                  </a:extLst>
                </a:gridCol>
                <a:gridCol w="1191380">
                  <a:extLst>
                    <a:ext uri="{9D8B030D-6E8A-4147-A177-3AD203B41FA5}">
                      <a16:colId xmlns:a16="http://schemas.microsoft.com/office/drawing/2014/main" val="738364437"/>
                    </a:ext>
                  </a:extLst>
                </a:gridCol>
                <a:gridCol w="1109188">
                  <a:extLst>
                    <a:ext uri="{9D8B030D-6E8A-4147-A177-3AD203B41FA5}">
                      <a16:colId xmlns:a16="http://schemas.microsoft.com/office/drawing/2014/main" val="898588691"/>
                    </a:ext>
                  </a:extLst>
                </a:gridCol>
                <a:gridCol w="910059">
                  <a:extLst>
                    <a:ext uri="{9D8B030D-6E8A-4147-A177-3AD203B41FA5}">
                      <a16:colId xmlns:a16="http://schemas.microsoft.com/office/drawing/2014/main" val="3934167506"/>
                    </a:ext>
                  </a:extLst>
                </a:gridCol>
                <a:gridCol w="1030728">
                  <a:extLst>
                    <a:ext uri="{9D8B030D-6E8A-4147-A177-3AD203B41FA5}">
                      <a16:colId xmlns:a16="http://schemas.microsoft.com/office/drawing/2014/main" val="1867900211"/>
                    </a:ext>
                  </a:extLst>
                </a:gridCol>
                <a:gridCol w="985475">
                  <a:extLst>
                    <a:ext uri="{9D8B030D-6E8A-4147-A177-3AD203B41FA5}">
                      <a16:colId xmlns:a16="http://schemas.microsoft.com/office/drawing/2014/main" val="3458052923"/>
                    </a:ext>
                  </a:extLst>
                </a:gridCol>
                <a:gridCol w="1007505">
                  <a:extLst>
                    <a:ext uri="{9D8B030D-6E8A-4147-A177-3AD203B41FA5}">
                      <a16:colId xmlns:a16="http://schemas.microsoft.com/office/drawing/2014/main" val="3454310883"/>
                    </a:ext>
                  </a:extLst>
                </a:gridCol>
                <a:gridCol w="824476">
                  <a:extLst>
                    <a:ext uri="{9D8B030D-6E8A-4147-A177-3AD203B41FA5}">
                      <a16:colId xmlns:a16="http://schemas.microsoft.com/office/drawing/2014/main" val="2428044802"/>
                    </a:ext>
                  </a:extLst>
                </a:gridCol>
                <a:gridCol w="838883">
                  <a:extLst>
                    <a:ext uri="{9D8B030D-6E8A-4147-A177-3AD203B41FA5}">
                      <a16:colId xmlns:a16="http://schemas.microsoft.com/office/drawing/2014/main" val="833736527"/>
                    </a:ext>
                  </a:extLst>
                </a:gridCol>
              </a:tblGrid>
              <a:tr h="109986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Algorithm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Train Accuracy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Test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Accuracy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Train F1Score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Testing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F1Score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Train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Precision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Test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Precision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Train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Recall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Test</a:t>
                      </a:r>
                      <a:endParaRPr lang="en-US" sz="1100">
                        <a:effectLst/>
                      </a:endParaRP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Recall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2389554"/>
                  </a:ext>
                </a:extLst>
              </a:tr>
              <a:tr h="2371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KNN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49.4%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45%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5415699"/>
                  </a:ext>
                </a:extLst>
              </a:tr>
              <a:tr h="4798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Naïve Bayes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13%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29%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35%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33%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29%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01675817"/>
                  </a:ext>
                </a:extLst>
              </a:tr>
              <a:tr h="2371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CNN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05898672"/>
                  </a:ext>
                </a:extLst>
              </a:tr>
              <a:tr h="4798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CNN_SVM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89%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-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69%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92%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5914514"/>
                  </a:ext>
                </a:extLst>
              </a:tr>
              <a:tr h="1870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VGG16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38%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27%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+mn-lt"/>
                          <a:ea typeface="Calibri" panose="020F0502020204030204" pitchFamily="34" charset="0"/>
                        </a:rPr>
                        <a:t>70%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</a:rPr>
                        <a:t> 27%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25%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5256223"/>
                  </a:ext>
                </a:extLst>
              </a:tr>
              <a:tr h="4798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VGG16_SVM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36%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16%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60%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70%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64%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3260108"/>
                  </a:ext>
                </a:extLst>
              </a:tr>
              <a:tr h="4798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Random Forest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69%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52%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80%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31%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1574370"/>
                  </a:ext>
                </a:extLst>
              </a:tr>
              <a:tr h="4798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Decision Tree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58%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37%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50%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21%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46%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21%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101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3132845"/>
          </a:xfrm>
        </p:spPr>
        <p:txBody>
          <a:bodyPr/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VGG16 – KNN: </a:t>
            </a:r>
            <a:r>
              <a:rPr lang="de-DE" sz="1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https://www.kaggle.com/code/duynm619/vgg-knn</a:t>
            </a:r>
            <a:r>
              <a:rPr lang="de-DE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CNN: </a:t>
            </a:r>
            <a:r>
              <a:rPr lang="de-DE" sz="1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https://www.kaggle.com/code/ahmadjaved097/multiclass-image-classification-using-cnn</a:t>
            </a:r>
            <a:r>
              <a:rPr lang="de-DE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de-DE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CNN-SVM: </a:t>
            </a:r>
            <a:r>
              <a:rPr lang="de-DE" sz="1800" u="sng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https://github.com/krishnaik06/Complete-Deep-Learning/blob/master/Image%20Classification%20Using%20SVM.ipynb</a:t>
            </a:r>
            <a:r>
              <a:rPr lang="de-DE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60042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6282" y="2640562"/>
            <a:ext cx="6924649" cy="1502228"/>
          </a:xfrm>
        </p:spPr>
        <p:txBody>
          <a:bodyPr/>
          <a:lstStyle/>
          <a:p>
            <a:pPr algn="ctr"/>
            <a:r>
              <a:rPr lang="en-US" sz="6000" dirty="0"/>
              <a:t>Any Questions?</a:t>
            </a:r>
            <a:br>
              <a:rPr lang="en-US" sz="6000" dirty="0"/>
            </a:br>
            <a:r>
              <a:rPr lang="en-US" sz="6000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13518845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419</Words>
  <Application>Microsoft Office PowerPoint</Application>
  <PresentationFormat>Widescreen</PresentationFormat>
  <Paragraphs>124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Arial Nova</vt:lpstr>
      <vt:lpstr>Biome</vt:lpstr>
      <vt:lpstr>Biome Light</vt:lpstr>
      <vt:lpstr>Calibri</vt:lpstr>
      <vt:lpstr>Cambria Math</vt:lpstr>
      <vt:lpstr>Courier New</vt:lpstr>
      <vt:lpstr>Noto Sans Symbols</vt:lpstr>
      <vt:lpstr>Segoe UI</vt:lpstr>
      <vt:lpstr>Office Theme</vt:lpstr>
      <vt:lpstr>Machine Learning</vt:lpstr>
      <vt:lpstr>Introduction</vt:lpstr>
      <vt:lpstr>Data Description:</vt:lpstr>
      <vt:lpstr>Preprocessing Steps:</vt:lpstr>
      <vt:lpstr>Results &amp; Performance evaluation</vt:lpstr>
      <vt:lpstr>Related Work</vt:lpstr>
      <vt:lpstr>Any Questions? 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2023-05-21T08:47:28Z</dcterms:modified>
</cp:coreProperties>
</file>

<file path=docProps/thumbnail.jpeg>
</file>